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2" r:id="rId1"/>
  </p:sldMasterIdLst>
  <p:notesMasterIdLst>
    <p:notesMasterId r:id="rId11"/>
  </p:notesMasterIdLst>
  <p:sldIdLst>
    <p:sldId id="256" r:id="rId2"/>
    <p:sldId id="257" r:id="rId3"/>
    <p:sldId id="258" r:id="rId4"/>
    <p:sldId id="266" r:id="rId5"/>
    <p:sldId id="265" r:id="rId6"/>
    <p:sldId id="259" r:id="rId7"/>
    <p:sldId id="263"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107" d="100"/>
          <a:sy n="107" d="100"/>
        </p:scale>
        <p:origin x="1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43FB46-CF1E-41BF-AB63-13B9E23E07E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0AEB253-D50F-44EA-8F53-1DEDE0CBB63C}">
      <dgm:prSet/>
      <dgm:spPr/>
      <dgm:t>
        <a:bodyPr/>
        <a:lstStyle/>
        <a:p>
          <a:r>
            <a:rPr lang="en-US" dirty="0"/>
            <a:t>MI-based BCI system</a:t>
          </a:r>
        </a:p>
      </dgm:t>
    </dgm:pt>
    <dgm:pt modelId="{78A26C14-04F3-40EA-8EC0-BCC8E0538A0D}" type="parTrans" cxnId="{12F3E7D5-D974-4400-91FD-2B13C0D005EE}">
      <dgm:prSet/>
      <dgm:spPr/>
      <dgm:t>
        <a:bodyPr/>
        <a:lstStyle/>
        <a:p>
          <a:endParaRPr lang="en-US"/>
        </a:p>
      </dgm:t>
    </dgm:pt>
    <dgm:pt modelId="{FD17B80D-19B2-4DFB-B679-47B766EC5C85}" type="sibTrans" cxnId="{12F3E7D5-D974-4400-91FD-2B13C0D005EE}">
      <dgm:prSet/>
      <dgm:spPr/>
      <dgm:t>
        <a:bodyPr/>
        <a:lstStyle/>
        <a:p>
          <a:endParaRPr lang="en-US"/>
        </a:p>
      </dgm:t>
    </dgm:pt>
    <dgm:pt modelId="{11FB8942-ABDE-4E10-8496-92AAB3F46880}">
      <dgm:prSet/>
      <dgm:spPr/>
      <dgm:t>
        <a:bodyPr/>
        <a:lstStyle/>
        <a:p>
          <a:r>
            <a:rPr lang="en-US" dirty="0"/>
            <a:t>Hardware: </a:t>
          </a:r>
          <a:r>
            <a:rPr lang="en-US" dirty="0" err="1"/>
            <a:t>USBamp</a:t>
          </a:r>
          <a:r>
            <a:rPr lang="en-US" dirty="0"/>
            <a:t> by </a:t>
          </a:r>
          <a:r>
            <a:rPr lang="en-US" dirty="0" err="1"/>
            <a:t>g.tec</a:t>
          </a:r>
          <a:r>
            <a:rPr lang="en-US" dirty="0"/>
            <a:t> – 16 channels</a:t>
          </a:r>
        </a:p>
      </dgm:t>
    </dgm:pt>
    <dgm:pt modelId="{F5F795BD-5424-4138-8079-E5A40C946300}" type="parTrans" cxnId="{79691C09-59BB-465E-827E-099E0472E42A}">
      <dgm:prSet/>
      <dgm:spPr/>
      <dgm:t>
        <a:bodyPr/>
        <a:lstStyle/>
        <a:p>
          <a:endParaRPr lang="en-US"/>
        </a:p>
      </dgm:t>
    </dgm:pt>
    <dgm:pt modelId="{FEEA8FCF-E787-477E-9FAF-4203488FC179}" type="sibTrans" cxnId="{79691C09-59BB-465E-827E-099E0472E42A}">
      <dgm:prSet/>
      <dgm:spPr/>
      <dgm:t>
        <a:bodyPr/>
        <a:lstStyle/>
        <a:p>
          <a:endParaRPr lang="en-US"/>
        </a:p>
      </dgm:t>
    </dgm:pt>
    <dgm:pt modelId="{3C7AEFC4-C8AC-4BB7-AFC8-4512F81942A5}">
      <dgm:prSet/>
      <dgm:spPr/>
      <dgm:t>
        <a:bodyPr/>
        <a:lstStyle/>
        <a:p>
          <a:r>
            <a:rPr lang="en-US"/>
            <a:t>Offline and online training </a:t>
          </a:r>
        </a:p>
      </dgm:t>
    </dgm:pt>
    <dgm:pt modelId="{56B2BB3E-15DB-46F5-9317-E29A58B74BFB}" type="parTrans" cxnId="{33AF55CF-8CA5-4190-81DB-52FE5E1FDD38}">
      <dgm:prSet/>
      <dgm:spPr/>
      <dgm:t>
        <a:bodyPr/>
        <a:lstStyle/>
        <a:p>
          <a:endParaRPr lang="en-US"/>
        </a:p>
      </dgm:t>
    </dgm:pt>
    <dgm:pt modelId="{281342E8-7C92-42FC-B540-FAEF8DB869E1}" type="sibTrans" cxnId="{33AF55CF-8CA5-4190-81DB-52FE5E1FDD38}">
      <dgm:prSet/>
      <dgm:spPr/>
      <dgm:t>
        <a:bodyPr/>
        <a:lstStyle/>
        <a:p>
          <a:endParaRPr lang="en-US"/>
        </a:p>
      </dgm:t>
    </dgm:pt>
    <dgm:pt modelId="{A2D76526-4896-4160-8645-8897AD8BD352}">
      <dgm:prSet/>
      <dgm:spPr/>
      <dgm:t>
        <a:bodyPr/>
        <a:lstStyle/>
        <a:p>
          <a:r>
            <a:rPr lang="en-US" dirty="0"/>
            <a:t>Communication keyboard</a:t>
          </a:r>
        </a:p>
      </dgm:t>
    </dgm:pt>
    <dgm:pt modelId="{C879E7C1-00EE-40A9-B617-BE688E611F32}" type="parTrans" cxnId="{D20D0E26-76E8-41D2-B6C5-44749CBAA570}">
      <dgm:prSet/>
      <dgm:spPr/>
      <dgm:t>
        <a:bodyPr/>
        <a:lstStyle/>
        <a:p>
          <a:endParaRPr lang="en-US"/>
        </a:p>
      </dgm:t>
    </dgm:pt>
    <dgm:pt modelId="{FBE7857C-3DA3-4141-A61E-A2F35259A423}" type="sibTrans" cxnId="{D20D0E26-76E8-41D2-B6C5-44749CBAA570}">
      <dgm:prSet/>
      <dgm:spPr/>
      <dgm:t>
        <a:bodyPr/>
        <a:lstStyle/>
        <a:p>
          <a:endParaRPr lang="en-US"/>
        </a:p>
      </dgm:t>
    </dgm:pt>
    <dgm:pt modelId="{306DC7FC-E88C-44F8-A464-235250018FCF}" type="pres">
      <dgm:prSet presAssocID="{F143FB46-CF1E-41BF-AB63-13B9E23E07E7}" presName="root" presStyleCnt="0">
        <dgm:presLayoutVars>
          <dgm:dir/>
          <dgm:resizeHandles val="exact"/>
        </dgm:presLayoutVars>
      </dgm:prSet>
      <dgm:spPr/>
    </dgm:pt>
    <dgm:pt modelId="{A8E76E1C-7049-4232-81B3-7F52671AAD89}" type="pres">
      <dgm:prSet presAssocID="{70AEB253-D50F-44EA-8F53-1DEDE0CBB63C}" presName="compNode" presStyleCnt="0"/>
      <dgm:spPr/>
    </dgm:pt>
    <dgm:pt modelId="{50A87ED5-F62E-41EB-A807-6B9D72B99262}" type="pres">
      <dgm:prSet presAssocID="{70AEB253-D50F-44EA-8F53-1DEDE0CBB63C}" presName="bgRect" presStyleLbl="bgShp" presStyleIdx="0" presStyleCnt="4"/>
      <dgm:spPr/>
    </dgm:pt>
    <dgm:pt modelId="{D7478426-4B1D-4AA8-866B-99C91F8418C6}" type="pres">
      <dgm:prSet presAssocID="{70AEB253-D50F-44EA-8F53-1DEDE0CBB63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מחשב"/>
        </a:ext>
      </dgm:extLst>
    </dgm:pt>
    <dgm:pt modelId="{A4F0EE03-D626-4680-B0F8-E92F6F91A4D7}" type="pres">
      <dgm:prSet presAssocID="{70AEB253-D50F-44EA-8F53-1DEDE0CBB63C}" presName="spaceRect" presStyleCnt="0"/>
      <dgm:spPr/>
    </dgm:pt>
    <dgm:pt modelId="{5A7AC2D4-2397-4DB8-8FEA-A019C4A6B420}" type="pres">
      <dgm:prSet presAssocID="{70AEB253-D50F-44EA-8F53-1DEDE0CBB63C}" presName="parTx" presStyleLbl="revTx" presStyleIdx="0" presStyleCnt="4" custScaleX="110440">
        <dgm:presLayoutVars>
          <dgm:chMax val="0"/>
          <dgm:chPref val="0"/>
        </dgm:presLayoutVars>
      </dgm:prSet>
      <dgm:spPr/>
    </dgm:pt>
    <dgm:pt modelId="{888E6D99-1B6B-44EE-B624-E396FFA22A44}" type="pres">
      <dgm:prSet presAssocID="{FD17B80D-19B2-4DFB-B679-47B766EC5C85}" presName="sibTrans" presStyleCnt="0"/>
      <dgm:spPr/>
    </dgm:pt>
    <dgm:pt modelId="{C0C52883-7B65-4002-846C-5060909B9B61}" type="pres">
      <dgm:prSet presAssocID="{11FB8942-ABDE-4E10-8496-92AAB3F46880}" presName="compNode" presStyleCnt="0"/>
      <dgm:spPr/>
    </dgm:pt>
    <dgm:pt modelId="{07F01A6C-717F-4273-9F89-3CA30B91C22A}" type="pres">
      <dgm:prSet presAssocID="{11FB8942-ABDE-4E10-8496-92AAB3F46880}" presName="bgRect" presStyleLbl="bgShp" presStyleIdx="1" presStyleCnt="4"/>
      <dgm:spPr/>
    </dgm:pt>
    <dgm:pt modelId="{4308CA51-37D1-42EC-A875-1588FAD2A250}" type="pres">
      <dgm:prSet presAssocID="{11FB8942-ABDE-4E10-8496-92AAB3F468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459DE95-919C-4241-97D3-D773616168CE}" type="pres">
      <dgm:prSet presAssocID="{11FB8942-ABDE-4E10-8496-92AAB3F46880}" presName="spaceRect" presStyleCnt="0"/>
      <dgm:spPr/>
    </dgm:pt>
    <dgm:pt modelId="{8A66A24F-ABAB-41B0-85B3-8B7EECC1F293}" type="pres">
      <dgm:prSet presAssocID="{11FB8942-ABDE-4E10-8496-92AAB3F46880}" presName="parTx" presStyleLbl="revTx" presStyleIdx="1" presStyleCnt="4" custScaleX="110440">
        <dgm:presLayoutVars>
          <dgm:chMax val="0"/>
          <dgm:chPref val="0"/>
        </dgm:presLayoutVars>
      </dgm:prSet>
      <dgm:spPr/>
    </dgm:pt>
    <dgm:pt modelId="{6D35E4D0-6B01-4004-BAF6-0FB37CF72C20}" type="pres">
      <dgm:prSet presAssocID="{FEEA8FCF-E787-477E-9FAF-4203488FC179}" presName="sibTrans" presStyleCnt="0"/>
      <dgm:spPr/>
    </dgm:pt>
    <dgm:pt modelId="{894766BD-D77F-48C6-82A0-F4959A384977}" type="pres">
      <dgm:prSet presAssocID="{3C7AEFC4-C8AC-4BB7-AFC8-4512F81942A5}" presName="compNode" presStyleCnt="0"/>
      <dgm:spPr/>
    </dgm:pt>
    <dgm:pt modelId="{51F1382F-0C8C-42C9-AAC4-880D9239F922}" type="pres">
      <dgm:prSet presAssocID="{3C7AEFC4-C8AC-4BB7-AFC8-4512F81942A5}" presName="bgRect" presStyleLbl="bgShp" presStyleIdx="2" presStyleCnt="4"/>
      <dgm:spPr/>
    </dgm:pt>
    <dgm:pt modelId="{13D4058E-65DD-47E1-81FA-4A9EC9BFAD66}" type="pres">
      <dgm:prSet presAssocID="{3C7AEFC4-C8AC-4BB7-AFC8-4512F81942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ternet"/>
        </a:ext>
      </dgm:extLst>
    </dgm:pt>
    <dgm:pt modelId="{26E017D1-E757-4627-96BD-3C27C52614E2}" type="pres">
      <dgm:prSet presAssocID="{3C7AEFC4-C8AC-4BB7-AFC8-4512F81942A5}" presName="spaceRect" presStyleCnt="0"/>
      <dgm:spPr/>
    </dgm:pt>
    <dgm:pt modelId="{02D81FF7-2668-46C2-AF4D-908624A2D3DF}" type="pres">
      <dgm:prSet presAssocID="{3C7AEFC4-C8AC-4BB7-AFC8-4512F81942A5}" presName="parTx" presStyleLbl="revTx" presStyleIdx="2" presStyleCnt="4" custScaleX="110440">
        <dgm:presLayoutVars>
          <dgm:chMax val="0"/>
          <dgm:chPref val="0"/>
        </dgm:presLayoutVars>
      </dgm:prSet>
      <dgm:spPr/>
    </dgm:pt>
    <dgm:pt modelId="{E0CED87C-4B2D-40D0-86CB-78370A271037}" type="pres">
      <dgm:prSet presAssocID="{281342E8-7C92-42FC-B540-FAEF8DB869E1}" presName="sibTrans" presStyleCnt="0"/>
      <dgm:spPr/>
    </dgm:pt>
    <dgm:pt modelId="{F7CE4FC2-B5D1-407B-88FA-E759CD61F136}" type="pres">
      <dgm:prSet presAssocID="{A2D76526-4896-4160-8645-8897AD8BD352}" presName="compNode" presStyleCnt="0"/>
      <dgm:spPr/>
    </dgm:pt>
    <dgm:pt modelId="{6DAB53CD-928A-470D-935F-DFE8691B48B9}" type="pres">
      <dgm:prSet presAssocID="{A2D76526-4896-4160-8645-8897AD8BD352}" presName="bgRect" presStyleLbl="bgShp" presStyleIdx="3" presStyleCnt="4"/>
      <dgm:spPr/>
    </dgm:pt>
    <dgm:pt modelId="{A416131E-5DB0-4933-8713-5F20D8999402}" type="pres">
      <dgm:prSet presAssocID="{A2D76526-4896-4160-8645-8897AD8BD35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9C50D4EE-C26D-4A8E-9003-3C8EFC6B7672}" type="pres">
      <dgm:prSet presAssocID="{A2D76526-4896-4160-8645-8897AD8BD352}" presName="spaceRect" presStyleCnt="0"/>
      <dgm:spPr/>
    </dgm:pt>
    <dgm:pt modelId="{5232690B-239E-434A-816B-A75278D2660F}" type="pres">
      <dgm:prSet presAssocID="{A2D76526-4896-4160-8645-8897AD8BD352}" presName="parTx" presStyleLbl="revTx" presStyleIdx="3" presStyleCnt="4" custScaleX="110440">
        <dgm:presLayoutVars>
          <dgm:chMax val="0"/>
          <dgm:chPref val="0"/>
        </dgm:presLayoutVars>
      </dgm:prSet>
      <dgm:spPr/>
    </dgm:pt>
  </dgm:ptLst>
  <dgm:cxnLst>
    <dgm:cxn modelId="{79691C09-59BB-465E-827E-099E0472E42A}" srcId="{F143FB46-CF1E-41BF-AB63-13B9E23E07E7}" destId="{11FB8942-ABDE-4E10-8496-92AAB3F46880}" srcOrd="1" destOrd="0" parTransId="{F5F795BD-5424-4138-8079-E5A40C946300}" sibTransId="{FEEA8FCF-E787-477E-9FAF-4203488FC179}"/>
    <dgm:cxn modelId="{D20D0E26-76E8-41D2-B6C5-44749CBAA570}" srcId="{F143FB46-CF1E-41BF-AB63-13B9E23E07E7}" destId="{A2D76526-4896-4160-8645-8897AD8BD352}" srcOrd="3" destOrd="0" parTransId="{C879E7C1-00EE-40A9-B617-BE688E611F32}" sibTransId="{FBE7857C-3DA3-4141-A61E-A2F35259A423}"/>
    <dgm:cxn modelId="{FD409B2F-7EB5-44EF-A575-9D967B36FCDF}" type="presOf" srcId="{70AEB253-D50F-44EA-8F53-1DEDE0CBB63C}" destId="{5A7AC2D4-2397-4DB8-8FEA-A019C4A6B420}" srcOrd="0" destOrd="0" presId="urn:microsoft.com/office/officeart/2018/2/layout/IconVerticalSolidList"/>
    <dgm:cxn modelId="{D2D91D5D-44F5-4894-9A5A-837916342080}" type="presOf" srcId="{3C7AEFC4-C8AC-4BB7-AFC8-4512F81942A5}" destId="{02D81FF7-2668-46C2-AF4D-908624A2D3DF}" srcOrd="0" destOrd="0" presId="urn:microsoft.com/office/officeart/2018/2/layout/IconVerticalSolidList"/>
    <dgm:cxn modelId="{ECC39647-EB56-4CF6-BFE6-B0F382E77F05}" type="presOf" srcId="{11FB8942-ABDE-4E10-8496-92AAB3F46880}" destId="{8A66A24F-ABAB-41B0-85B3-8B7EECC1F293}" srcOrd="0" destOrd="0" presId="urn:microsoft.com/office/officeart/2018/2/layout/IconVerticalSolidList"/>
    <dgm:cxn modelId="{DC1B3EB4-04F4-4E78-920C-3BF50428AF6E}" type="presOf" srcId="{F143FB46-CF1E-41BF-AB63-13B9E23E07E7}" destId="{306DC7FC-E88C-44F8-A464-235250018FCF}" srcOrd="0" destOrd="0" presId="urn:microsoft.com/office/officeart/2018/2/layout/IconVerticalSolidList"/>
    <dgm:cxn modelId="{33AF55CF-8CA5-4190-81DB-52FE5E1FDD38}" srcId="{F143FB46-CF1E-41BF-AB63-13B9E23E07E7}" destId="{3C7AEFC4-C8AC-4BB7-AFC8-4512F81942A5}" srcOrd="2" destOrd="0" parTransId="{56B2BB3E-15DB-46F5-9317-E29A58B74BFB}" sibTransId="{281342E8-7C92-42FC-B540-FAEF8DB869E1}"/>
    <dgm:cxn modelId="{12F3E7D5-D974-4400-91FD-2B13C0D005EE}" srcId="{F143FB46-CF1E-41BF-AB63-13B9E23E07E7}" destId="{70AEB253-D50F-44EA-8F53-1DEDE0CBB63C}" srcOrd="0" destOrd="0" parTransId="{78A26C14-04F3-40EA-8EC0-BCC8E0538A0D}" sibTransId="{FD17B80D-19B2-4DFB-B679-47B766EC5C85}"/>
    <dgm:cxn modelId="{86AFB9FA-4094-4BCA-A3CB-AB823C7E28E7}" type="presOf" srcId="{A2D76526-4896-4160-8645-8897AD8BD352}" destId="{5232690B-239E-434A-816B-A75278D2660F}" srcOrd="0" destOrd="0" presId="urn:microsoft.com/office/officeart/2018/2/layout/IconVerticalSolidList"/>
    <dgm:cxn modelId="{48A31A1C-16C5-40B1-A20E-8089849DF92F}" type="presParOf" srcId="{306DC7FC-E88C-44F8-A464-235250018FCF}" destId="{A8E76E1C-7049-4232-81B3-7F52671AAD89}" srcOrd="0" destOrd="0" presId="urn:microsoft.com/office/officeart/2018/2/layout/IconVerticalSolidList"/>
    <dgm:cxn modelId="{3550D08E-E682-4AB8-9F89-AFCAA2007783}" type="presParOf" srcId="{A8E76E1C-7049-4232-81B3-7F52671AAD89}" destId="{50A87ED5-F62E-41EB-A807-6B9D72B99262}" srcOrd="0" destOrd="0" presId="urn:microsoft.com/office/officeart/2018/2/layout/IconVerticalSolidList"/>
    <dgm:cxn modelId="{7A684EE9-A205-46CE-9B14-DBE7C8EE6570}" type="presParOf" srcId="{A8E76E1C-7049-4232-81B3-7F52671AAD89}" destId="{D7478426-4B1D-4AA8-866B-99C91F8418C6}" srcOrd="1" destOrd="0" presId="urn:microsoft.com/office/officeart/2018/2/layout/IconVerticalSolidList"/>
    <dgm:cxn modelId="{4EE57FD2-9C4A-475B-A735-38FCF048D8EC}" type="presParOf" srcId="{A8E76E1C-7049-4232-81B3-7F52671AAD89}" destId="{A4F0EE03-D626-4680-B0F8-E92F6F91A4D7}" srcOrd="2" destOrd="0" presId="urn:microsoft.com/office/officeart/2018/2/layout/IconVerticalSolidList"/>
    <dgm:cxn modelId="{FB606F57-51F8-45F1-B065-A7052597A357}" type="presParOf" srcId="{A8E76E1C-7049-4232-81B3-7F52671AAD89}" destId="{5A7AC2D4-2397-4DB8-8FEA-A019C4A6B420}" srcOrd="3" destOrd="0" presId="urn:microsoft.com/office/officeart/2018/2/layout/IconVerticalSolidList"/>
    <dgm:cxn modelId="{80DBDF26-4468-46BA-A8DE-76A9269120BC}" type="presParOf" srcId="{306DC7FC-E88C-44F8-A464-235250018FCF}" destId="{888E6D99-1B6B-44EE-B624-E396FFA22A44}" srcOrd="1" destOrd="0" presId="urn:microsoft.com/office/officeart/2018/2/layout/IconVerticalSolidList"/>
    <dgm:cxn modelId="{BBC5C43E-7ABF-425B-BA86-1B1F9AE9C43B}" type="presParOf" srcId="{306DC7FC-E88C-44F8-A464-235250018FCF}" destId="{C0C52883-7B65-4002-846C-5060909B9B61}" srcOrd="2" destOrd="0" presId="urn:microsoft.com/office/officeart/2018/2/layout/IconVerticalSolidList"/>
    <dgm:cxn modelId="{090649B3-3189-49B4-BF04-64D19BADE960}" type="presParOf" srcId="{C0C52883-7B65-4002-846C-5060909B9B61}" destId="{07F01A6C-717F-4273-9F89-3CA30B91C22A}" srcOrd="0" destOrd="0" presId="urn:microsoft.com/office/officeart/2018/2/layout/IconVerticalSolidList"/>
    <dgm:cxn modelId="{9F48AD37-3C1B-4608-AFF7-64976DB386CC}" type="presParOf" srcId="{C0C52883-7B65-4002-846C-5060909B9B61}" destId="{4308CA51-37D1-42EC-A875-1588FAD2A250}" srcOrd="1" destOrd="0" presId="urn:microsoft.com/office/officeart/2018/2/layout/IconVerticalSolidList"/>
    <dgm:cxn modelId="{2550445F-FFCD-4E4C-B65C-14DA0BF10DA1}" type="presParOf" srcId="{C0C52883-7B65-4002-846C-5060909B9B61}" destId="{B459DE95-919C-4241-97D3-D773616168CE}" srcOrd="2" destOrd="0" presId="urn:microsoft.com/office/officeart/2018/2/layout/IconVerticalSolidList"/>
    <dgm:cxn modelId="{CE97A17C-6485-4F04-98B2-4911057C10B2}" type="presParOf" srcId="{C0C52883-7B65-4002-846C-5060909B9B61}" destId="{8A66A24F-ABAB-41B0-85B3-8B7EECC1F293}" srcOrd="3" destOrd="0" presId="urn:microsoft.com/office/officeart/2018/2/layout/IconVerticalSolidList"/>
    <dgm:cxn modelId="{59CA799E-4D70-4253-B34C-C1E6E393FE9A}" type="presParOf" srcId="{306DC7FC-E88C-44F8-A464-235250018FCF}" destId="{6D35E4D0-6B01-4004-BAF6-0FB37CF72C20}" srcOrd="3" destOrd="0" presId="urn:microsoft.com/office/officeart/2018/2/layout/IconVerticalSolidList"/>
    <dgm:cxn modelId="{0F775B73-0F3B-4067-8ACF-786FBA68D07C}" type="presParOf" srcId="{306DC7FC-E88C-44F8-A464-235250018FCF}" destId="{894766BD-D77F-48C6-82A0-F4959A384977}" srcOrd="4" destOrd="0" presId="urn:microsoft.com/office/officeart/2018/2/layout/IconVerticalSolidList"/>
    <dgm:cxn modelId="{C85AED7A-1330-450B-B54D-883F902A0B3A}" type="presParOf" srcId="{894766BD-D77F-48C6-82A0-F4959A384977}" destId="{51F1382F-0C8C-42C9-AAC4-880D9239F922}" srcOrd="0" destOrd="0" presId="urn:microsoft.com/office/officeart/2018/2/layout/IconVerticalSolidList"/>
    <dgm:cxn modelId="{A50E170F-EC55-4CC6-9F49-DE5FD5D251E1}" type="presParOf" srcId="{894766BD-D77F-48C6-82A0-F4959A384977}" destId="{13D4058E-65DD-47E1-81FA-4A9EC9BFAD66}" srcOrd="1" destOrd="0" presId="urn:microsoft.com/office/officeart/2018/2/layout/IconVerticalSolidList"/>
    <dgm:cxn modelId="{D4F15CE5-E352-405F-A508-03436F428E4E}" type="presParOf" srcId="{894766BD-D77F-48C6-82A0-F4959A384977}" destId="{26E017D1-E757-4627-96BD-3C27C52614E2}" srcOrd="2" destOrd="0" presId="urn:microsoft.com/office/officeart/2018/2/layout/IconVerticalSolidList"/>
    <dgm:cxn modelId="{5F0D5EA6-8151-4340-AB94-FF89F7BB384E}" type="presParOf" srcId="{894766BD-D77F-48C6-82A0-F4959A384977}" destId="{02D81FF7-2668-46C2-AF4D-908624A2D3DF}" srcOrd="3" destOrd="0" presId="urn:microsoft.com/office/officeart/2018/2/layout/IconVerticalSolidList"/>
    <dgm:cxn modelId="{348BCC71-0FF6-4907-850D-6670171533CD}" type="presParOf" srcId="{306DC7FC-E88C-44F8-A464-235250018FCF}" destId="{E0CED87C-4B2D-40D0-86CB-78370A271037}" srcOrd="5" destOrd="0" presId="urn:microsoft.com/office/officeart/2018/2/layout/IconVerticalSolidList"/>
    <dgm:cxn modelId="{8349D79B-7DDF-4DFF-AB16-E7DB8F9FE33E}" type="presParOf" srcId="{306DC7FC-E88C-44F8-A464-235250018FCF}" destId="{F7CE4FC2-B5D1-407B-88FA-E759CD61F136}" srcOrd="6" destOrd="0" presId="urn:microsoft.com/office/officeart/2018/2/layout/IconVerticalSolidList"/>
    <dgm:cxn modelId="{9E207C2E-3B84-4532-A2B7-B9ED822C0EFF}" type="presParOf" srcId="{F7CE4FC2-B5D1-407B-88FA-E759CD61F136}" destId="{6DAB53CD-928A-470D-935F-DFE8691B48B9}" srcOrd="0" destOrd="0" presId="urn:microsoft.com/office/officeart/2018/2/layout/IconVerticalSolidList"/>
    <dgm:cxn modelId="{B31740E1-BF39-4B1C-987A-01262275E260}" type="presParOf" srcId="{F7CE4FC2-B5D1-407B-88FA-E759CD61F136}" destId="{A416131E-5DB0-4933-8713-5F20D8999402}" srcOrd="1" destOrd="0" presId="urn:microsoft.com/office/officeart/2018/2/layout/IconVerticalSolidList"/>
    <dgm:cxn modelId="{35C3A6FF-D27A-4B4C-87E9-663D0EB092DC}" type="presParOf" srcId="{F7CE4FC2-B5D1-407B-88FA-E759CD61F136}" destId="{9C50D4EE-C26D-4A8E-9003-3C8EFC6B7672}" srcOrd="2" destOrd="0" presId="urn:microsoft.com/office/officeart/2018/2/layout/IconVerticalSolidList"/>
    <dgm:cxn modelId="{D671A4BA-2B0D-42E6-984B-DBE7350065F5}" type="presParOf" srcId="{F7CE4FC2-B5D1-407B-88FA-E759CD61F136}" destId="{5232690B-239E-434A-816B-A75278D266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87ED5-F62E-41EB-A807-6B9D72B99262}">
      <dsp:nvSpPr>
        <dsp:cNvPr id="0" name=""/>
        <dsp:cNvSpPr/>
      </dsp:nvSpPr>
      <dsp:spPr>
        <a:xfrm>
          <a:off x="-127702" y="10153"/>
          <a:ext cx="6254749" cy="113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478426-4B1D-4AA8-866B-99C91F8418C6}">
      <dsp:nvSpPr>
        <dsp:cNvPr id="0" name=""/>
        <dsp:cNvSpPr/>
      </dsp:nvSpPr>
      <dsp:spPr>
        <a:xfrm>
          <a:off x="215463" y="265401"/>
          <a:ext cx="623938" cy="6239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A7AC2D4-2397-4DB8-8FEA-A019C4A6B420}">
      <dsp:nvSpPr>
        <dsp:cNvPr id="0" name=""/>
        <dsp:cNvSpPr/>
      </dsp:nvSpPr>
      <dsp:spPr>
        <a:xfrm>
          <a:off x="924599" y="10153"/>
          <a:ext cx="5457852" cy="1134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61" tIns="120061" rIns="120061" bIns="120061" numCol="1" spcCol="1270" anchor="ctr" anchorCtr="0">
          <a:noAutofit/>
        </a:bodyPr>
        <a:lstStyle/>
        <a:p>
          <a:pPr marL="0" lvl="0" indent="0" algn="l" defTabSz="977900">
            <a:lnSpc>
              <a:spcPct val="90000"/>
            </a:lnSpc>
            <a:spcBef>
              <a:spcPct val="0"/>
            </a:spcBef>
            <a:spcAft>
              <a:spcPct val="35000"/>
            </a:spcAft>
            <a:buNone/>
          </a:pPr>
          <a:r>
            <a:rPr lang="en-US" sz="2200" kern="1200" dirty="0"/>
            <a:t>MI-based BCI system</a:t>
          </a:r>
        </a:p>
      </dsp:txBody>
      <dsp:txXfrm>
        <a:off x="924599" y="10153"/>
        <a:ext cx="5457852" cy="1134433"/>
      </dsp:txXfrm>
    </dsp:sp>
    <dsp:sp modelId="{07F01A6C-717F-4273-9F89-3CA30B91C22A}">
      <dsp:nvSpPr>
        <dsp:cNvPr id="0" name=""/>
        <dsp:cNvSpPr/>
      </dsp:nvSpPr>
      <dsp:spPr>
        <a:xfrm>
          <a:off x="-127702" y="1428195"/>
          <a:ext cx="6254749" cy="113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8CA51-37D1-42EC-A875-1588FAD2A250}">
      <dsp:nvSpPr>
        <dsp:cNvPr id="0" name=""/>
        <dsp:cNvSpPr/>
      </dsp:nvSpPr>
      <dsp:spPr>
        <a:xfrm>
          <a:off x="215463" y="1683442"/>
          <a:ext cx="623938" cy="6239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66A24F-ABAB-41B0-85B3-8B7EECC1F293}">
      <dsp:nvSpPr>
        <dsp:cNvPr id="0" name=""/>
        <dsp:cNvSpPr/>
      </dsp:nvSpPr>
      <dsp:spPr>
        <a:xfrm>
          <a:off x="924599" y="1428195"/>
          <a:ext cx="5457852" cy="1134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61" tIns="120061" rIns="120061" bIns="120061" numCol="1" spcCol="1270" anchor="ctr" anchorCtr="0">
          <a:noAutofit/>
        </a:bodyPr>
        <a:lstStyle/>
        <a:p>
          <a:pPr marL="0" lvl="0" indent="0" algn="l" defTabSz="977900">
            <a:lnSpc>
              <a:spcPct val="90000"/>
            </a:lnSpc>
            <a:spcBef>
              <a:spcPct val="0"/>
            </a:spcBef>
            <a:spcAft>
              <a:spcPct val="35000"/>
            </a:spcAft>
            <a:buNone/>
          </a:pPr>
          <a:r>
            <a:rPr lang="en-US" sz="2200" kern="1200" dirty="0"/>
            <a:t>Hardware: </a:t>
          </a:r>
          <a:r>
            <a:rPr lang="en-US" sz="2200" kern="1200" dirty="0" err="1"/>
            <a:t>USBamp</a:t>
          </a:r>
          <a:r>
            <a:rPr lang="en-US" sz="2200" kern="1200" dirty="0"/>
            <a:t> by </a:t>
          </a:r>
          <a:r>
            <a:rPr lang="en-US" sz="2200" kern="1200" dirty="0" err="1"/>
            <a:t>g.tec</a:t>
          </a:r>
          <a:r>
            <a:rPr lang="en-US" sz="2200" kern="1200" dirty="0"/>
            <a:t> – 16 channels</a:t>
          </a:r>
        </a:p>
      </dsp:txBody>
      <dsp:txXfrm>
        <a:off x="924599" y="1428195"/>
        <a:ext cx="5457852" cy="1134433"/>
      </dsp:txXfrm>
    </dsp:sp>
    <dsp:sp modelId="{51F1382F-0C8C-42C9-AAC4-880D9239F922}">
      <dsp:nvSpPr>
        <dsp:cNvPr id="0" name=""/>
        <dsp:cNvSpPr/>
      </dsp:nvSpPr>
      <dsp:spPr>
        <a:xfrm>
          <a:off x="-127702" y="2846236"/>
          <a:ext cx="6254749" cy="113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4058E-65DD-47E1-81FA-4A9EC9BFAD66}">
      <dsp:nvSpPr>
        <dsp:cNvPr id="0" name=""/>
        <dsp:cNvSpPr/>
      </dsp:nvSpPr>
      <dsp:spPr>
        <a:xfrm>
          <a:off x="215463" y="3101484"/>
          <a:ext cx="623938" cy="6239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2D81FF7-2668-46C2-AF4D-908624A2D3DF}">
      <dsp:nvSpPr>
        <dsp:cNvPr id="0" name=""/>
        <dsp:cNvSpPr/>
      </dsp:nvSpPr>
      <dsp:spPr>
        <a:xfrm>
          <a:off x="924599" y="2846236"/>
          <a:ext cx="5457852" cy="1134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61" tIns="120061" rIns="120061" bIns="120061" numCol="1" spcCol="1270" anchor="ctr" anchorCtr="0">
          <a:noAutofit/>
        </a:bodyPr>
        <a:lstStyle/>
        <a:p>
          <a:pPr marL="0" lvl="0" indent="0" algn="l" defTabSz="977900">
            <a:lnSpc>
              <a:spcPct val="90000"/>
            </a:lnSpc>
            <a:spcBef>
              <a:spcPct val="0"/>
            </a:spcBef>
            <a:spcAft>
              <a:spcPct val="35000"/>
            </a:spcAft>
            <a:buNone/>
          </a:pPr>
          <a:r>
            <a:rPr lang="en-US" sz="2200" kern="1200"/>
            <a:t>Offline and online training </a:t>
          </a:r>
        </a:p>
      </dsp:txBody>
      <dsp:txXfrm>
        <a:off x="924599" y="2846236"/>
        <a:ext cx="5457852" cy="1134433"/>
      </dsp:txXfrm>
    </dsp:sp>
    <dsp:sp modelId="{6DAB53CD-928A-470D-935F-DFE8691B48B9}">
      <dsp:nvSpPr>
        <dsp:cNvPr id="0" name=""/>
        <dsp:cNvSpPr/>
      </dsp:nvSpPr>
      <dsp:spPr>
        <a:xfrm>
          <a:off x="-127702" y="4264278"/>
          <a:ext cx="6254749" cy="113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6131E-5DB0-4933-8713-5F20D8999402}">
      <dsp:nvSpPr>
        <dsp:cNvPr id="0" name=""/>
        <dsp:cNvSpPr/>
      </dsp:nvSpPr>
      <dsp:spPr>
        <a:xfrm>
          <a:off x="215463" y="4519525"/>
          <a:ext cx="623938" cy="6239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232690B-239E-434A-816B-A75278D2660F}">
      <dsp:nvSpPr>
        <dsp:cNvPr id="0" name=""/>
        <dsp:cNvSpPr/>
      </dsp:nvSpPr>
      <dsp:spPr>
        <a:xfrm>
          <a:off x="924599" y="4264278"/>
          <a:ext cx="5457852" cy="1134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61" tIns="120061" rIns="120061" bIns="120061" numCol="1" spcCol="1270" anchor="ctr" anchorCtr="0">
          <a:noAutofit/>
        </a:bodyPr>
        <a:lstStyle/>
        <a:p>
          <a:pPr marL="0" lvl="0" indent="0" algn="l" defTabSz="977900">
            <a:lnSpc>
              <a:spcPct val="90000"/>
            </a:lnSpc>
            <a:spcBef>
              <a:spcPct val="0"/>
            </a:spcBef>
            <a:spcAft>
              <a:spcPct val="35000"/>
            </a:spcAft>
            <a:buNone/>
          </a:pPr>
          <a:r>
            <a:rPr lang="en-US" sz="2200" kern="1200" dirty="0"/>
            <a:t>Communication keyboard</a:t>
          </a:r>
        </a:p>
      </dsp:txBody>
      <dsp:txXfrm>
        <a:off x="924599" y="4264278"/>
        <a:ext cx="5457852" cy="11344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F145013-C0E9-4DD8-B373-37D1AEFDAC5D}" type="datetimeFigureOut">
              <a:rPr lang="he-IL" smtClean="0"/>
              <a:t>י"ז/אב/תשפ"א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2B62C238-4B24-4885-8290-21091A436C91}" type="slidenum">
              <a:rPr lang="he-IL" smtClean="0"/>
              <a:t>‹#›</a:t>
            </a:fld>
            <a:endParaRPr lang="he-IL"/>
          </a:p>
        </p:txBody>
      </p:sp>
    </p:spTree>
    <p:extLst>
      <p:ext uri="{BB962C8B-B14F-4D97-AF65-F5344CB8AC3E}">
        <p14:creationId xmlns:p14="http://schemas.microsoft.com/office/powerpoint/2010/main" val="127547821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D35DBF5-B4AE-4532-9702-C8593666EC66}" type="datetimeFigureOut">
              <a:rPr lang="he-IL" smtClean="0"/>
              <a:t>י"ז/אב/תשפ"א</a:t>
            </a:fld>
            <a:endParaRPr lang="he-IL"/>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he-IL"/>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9FD9C457-BC21-46CC-9FAF-FD9382253DF7}" type="slidenum">
              <a:rPr lang="he-IL" smtClean="0"/>
              <a:t>‹#›</a:t>
            </a:fld>
            <a:endParaRPr lang="he-IL"/>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94737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D35DBF5-B4AE-4532-9702-C8593666EC66}" type="datetimeFigureOut">
              <a:rPr lang="he-IL" smtClean="0"/>
              <a:t>י"ז/אב/תשפ"א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FD9C457-BC21-46CC-9FAF-FD9382253DF7}" type="slidenum">
              <a:rPr lang="he-IL" smtClean="0"/>
              <a:t>‹#›</a:t>
            </a:fld>
            <a:endParaRPr lang="he-IL"/>
          </a:p>
        </p:txBody>
      </p:sp>
    </p:spTree>
    <p:extLst>
      <p:ext uri="{BB962C8B-B14F-4D97-AF65-F5344CB8AC3E}">
        <p14:creationId xmlns:p14="http://schemas.microsoft.com/office/powerpoint/2010/main" val="2451704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D35DBF5-B4AE-4532-9702-C8593666EC66}" type="datetimeFigureOut">
              <a:rPr lang="he-IL" smtClean="0"/>
              <a:t>י"ז/אב/תשפ"א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FD9C457-BC21-46CC-9FAF-FD9382253DF7}" type="slidenum">
              <a:rPr lang="he-IL" smtClean="0"/>
              <a:t>‹#›</a:t>
            </a:fld>
            <a:endParaRPr lang="he-IL"/>
          </a:p>
        </p:txBody>
      </p:sp>
    </p:spTree>
    <p:extLst>
      <p:ext uri="{BB962C8B-B14F-4D97-AF65-F5344CB8AC3E}">
        <p14:creationId xmlns:p14="http://schemas.microsoft.com/office/powerpoint/2010/main" val="235890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D35DBF5-B4AE-4532-9702-C8593666EC66}" type="datetimeFigureOut">
              <a:rPr lang="he-IL" smtClean="0"/>
              <a:t>י"ז/אב/תשפ"א</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FD9C457-BC21-46CC-9FAF-FD9382253DF7}" type="slidenum">
              <a:rPr lang="he-IL" smtClean="0"/>
              <a:t>‹#›</a:t>
            </a:fld>
            <a:endParaRPr lang="he-IL"/>
          </a:p>
        </p:txBody>
      </p:sp>
    </p:spTree>
    <p:extLst>
      <p:ext uri="{BB962C8B-B14F-4D97-AF65-F5344CB8AC3E}">
        <p14:creationId xmlns:p14="http://schemas.microsoft.com/office/powerpoint/2010/main" val="452012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D35DBF5-B4AE-4532-9702-C8593666EC66}" type="datetimeFigureOut">
              <a:rPr lang="he-IL" smtClean="0"/>
              <a:t>י"ז/אב/תשפ"א</a:t>
            </a:fld>
            <a:endParaRPr lang="he-IL"/>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he-IL"/>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9FD9C457-BC21-46CC-9FAF-FD9382253DF7}" type="slidenum">
              <a:rPr lang="he-IL" smtClean="0"/>
              <a:t>‹#›</a:t>
            </a:fld>
            <a:endParaRPr lang="he-IL"/>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6864733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9D35DBF5-B4AE-4532-9702-C8593666EC66}" type="datetimeFigureOut">
              <a:rPr lang="he-IL" smtClean="0"/>
              <a:t>י"ז/אב/תשפ"א</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FD9C457-BC21-46CC-9FAF-FD9382253DF7}" type="slidenum">
              <a:rPr lang="he-IL" smtClean="0"/>
              <a:t>‹#›</a:t>
            </a:fld>
            <a:endParaRPr lang="he-IL"/>
          </a:p>
        </p:txBody>
      </p:sp>
    </p:spTree>
    <p:extLst>
      <p:ext uri="{BB962C8B-B14F-4D97-AF65-F5344CB8AC3E}">
        <p14:creationId xmlns:p14="http://schemas.microsoft.com/office/powerpoint/2010/main" val="127203229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257300" y="2909102"/>
            <a:ext cx="4800600" cy="299639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633864" y="2909102"/>
            <a:ext cx="4800600" cy="299639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9D35DBF5-B4AE-4532-9702-C8593666EC66}" type="datetimeFigureOut">
              <a:rPr lang="he-IL" smtClean="0"/>
              <a:t>י"ז/אב/תשפ"א</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9FD9C457-BC21-46CC-9FAF-FD9382253DF7}" type="slidenum">
              <a:rPr lang="he-IL" smtClean="0"/>
              <a:t>‹#›</a:t>
            </a:fld>
            <a:endParaRPr lang="he-IL"/>
          </a:p>
        </p:txBody>
      </p:sp>
    </p:spTree>
    <p:extLst>
      <p:ext uri="{BB962C8B-B14F-4D97-AF65-F5344CB8AC3E}">
        <p14:creationId xmlns:p14="http://schemas.microsoft.com/office/powerpoint/2010/main" val="261924376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9D35DBF5-B4AE-4532-9702-C8593666EC66}" type="datetimeFigureOut">
              <a:rPr lang="he-IL" smtClean="0"/>
              <a:t>י"ז/אב/תשפ"א</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FD9C457-BC21-46CC-9FAF-FD9382253DF7}" type="slidenum">
              <a:rPr lang="he-IL" smtClean="0"/>
              <a:t>‹#›</a:t>
            </a:fld>
            <a:endParaRPr lang="he-IL"/>
          </a:p>
        </p:txBody>
      </p:sp>
    </p:spTree>
    <p:extLst>
      <p:ext uri="{BB962C8B-B14F-4D97-AF65-F5344CB8AC3E}">
        <p14:creationId xmlns:p14="http://schemas.microsoft.com/office/powerpoint/2010/main" val="13970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35DBF5-B4AE-4532-9702-C8593666EC66}" type="datetimeFigureOut">
              <a:rPr lang="he-IL" smtClean="0"/>
              <a:t>י"ז/אב/תשפ"א</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9FD9C457-BC21-46CC-9FAF-FD9382253DF7}" type="slidenum">
              <a:rPr lang="he-IL" smtClean="0"/>
              <a:t>‹#›</a:t>
            </a:fld>
            <a:endParaRPr lang="he-IL"/>
          </a:p>
        </p:txBody>
      </p:sp>
    </p:spTree>
    <p:extLst>
      <p:ext uri="{BB962C8B-B14F-4D97-AF65-F5344CB8AC3E}">
        <p14:creationId xmlns:p14="http://schemas.microsoft.com/office/powerpoint/2010/main" val="1818395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65051" y="6375679"/>
            <a:ext cx="1233355" cy="348462"/>
          </a:xfrm>
        </p:spPr>
        <p:txBody>
          <a:bodyPr/>
          <a:lstStyle/>
          <a:p>
            <a:fld id="{9D35DBF5-B4AE-4532-9702-C8593666EC66}" type="datetimeFigureOut">
              <a:rPr lang="he-IL" smtClean="0"/>
              <a:t>י"ז/אב/תשפ"א</a:t>
            </a:fld>
            <a:endParaRPr lang="he-IL"/>
          </a:p>
        </p:txBody>
      </p:sp>
      <p:sp>
        <p:nvSpPr>
          <p:cNvPr id="6" name="Footer Placeholder 5"/>
          <p:cNvSpPr>
            <a:spLocks noGrp="1"/>
          </p:cNvSpPr>
          <p:nvPr>
            <p:ph type="ftr" sz="quarter" idx="11"/>
          </p:nvPr>
        </p:nvSpPr>
        <p:spPr>
          <a:xfrm>
            <a:off x="2103620" y="6375679"/>
            <a:ext cx="3482179" cy="345796"/>
          </a:xfrm>
        </p:spPr>
        <p:txBody>
          <a:bodyPr/>
          <a:lstStyle/>
          <a:p>
            <a:endParaRPr lang="he-IL"/>
          </a:p>
        </p:txBody>
      </p:sp>
      <p:sp>
        <p:nvSpPr>
          <p:cNvPr id="7" name="Slide Number Placeholder 6"/>
          <p:cNvSpPr>
            <a:spLocks noGrp="1"/>
          </p:cNvSpPr>
          <p:nvPr>
            <p:ph type="sldNum" sz="quarter" idx="12"/>
          </p:nvPr>
        </p:nvSpPr>
        <p:spPr>
          <a:xfrm>
            <a:off x="5691014" y="6375679"/>
            <a:ext cx="1232456" cy="345796"/>
          </a:xfrm>
        </p:spPr>
        <p:txBody>
          <a:bodyPr/>
          <a:lstStyle/>
          <a:p>
            <a:fld id="{9FD9C457-BC21-46CC-9FAF-FD9382253DF7}" type="slidenum">
              <a:rPr lang="he-IL" smtClean="0"/>
              <a:t>‹#›</a:t>
            </a:fld>
            <a:endParaRPr lang="he-IL"/>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599010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65950" y="6375679"/>
            <a:ext cx="1232456" cy="348462"/>
          </a:xfrm>
        </p:spPr>
        <p:txBody>
          <a:bodyPr/>
          <a:lstStyle/>
          <a:p>
            <a:fld id="{9D35DBF5-B4AE-4532-9702-C8593666EC66}" type="datetimeFigureOut">
              <a:rPr lang="he-IL" smtClean="0"/>
              <a:t>י"ז/אב/תשפ"א</a:t>
            </a:fld>
            <a:endParaRPr lang="he-IL"/>
          </a:p>
        </p:txBody>
      </p:sp>
      <p:sp>
        <p:nvSpPr>
          <p:cNvPr id="6" name="Footer Placeholder 5"/>
          <p:cNvSpPr>
            <a:spLocks noGrp="1"/>
          </p:cNvSpPr>
          <p:nvPr>
            <p:ph type="ftr" sz="quarter" idx="11"/>
          </p:nvPr>
        </p:nvSpPr>
        <p:spPr>
          <a:xfrm>
            <a:off x="2103621" y="6375679"/>
            <a:ext cx="3482178" cy="345796"/>
          </a:xfrm>
        </p:spPr>
        <p:txBody>
          <a:bodyPr/>
          <a:lstStyle/>
          <a:p>
            <a:endParaRPr lang="he-IL"/>
          </a:p>
        </p:txBody>
      </p:sp>
      <p:sp>
        <p:nvSpPr>
          <p:cNvPr id="7" name="Slide Number Placeholder 6"/>
          <p:cNvSpPr>
            <a:spLocks noGrp="1"/>
          </p:cNvSpPr>
          <p:nvPr>
            <p:ph type="sldNum" sz="quarter" idx="12"/>
          </p:nvPr>
        </p:nvSpPr>
        <p:spPr>
          <a:xfrm>
            <a:off x="5687568" y="6375679"/>
            <a:ext cx="1234440" cy="345796"/>
          </a:xfrm>
        </p:spPr>
        <p:txBody>
          <a:bodyPr/>
          <a:lstStyle/>
          <a:p>
            <a:fld id="{9FD9C457-BC21-46CC-9FAF-FD9382253DF7}" type="slidenum">
              <a:rPr lang="he-IL" smtClean="0"/>
              <a:t>‹#›</a:t>
            </a:fld>
            <a:endParaRPr lang="he-IL"/>
          </a:p>
        </p:txBody>
      </p:sp>
    </p:spTree>
    <p:extLst>
      <p:ext uri="{BB962C8B-B14F-4D97-AF65-F5344CB8AC3E}">
        <p14:creationId xmlns:p14="http://schemas.microsoft.com/office/powerpoint/2010/main" val="3595650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D35DBF5-B4AE-4532-9702-C8593666EC66}" type="datetimeFigureOut">
              <a:rPr lang="he-IL" smtClean="0"/>
              <a:t>י"ז/אב/תשפ"א</a:t>
            </a:fld>
            <a:endParaRPr lang="he-IL"/>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he-IL"/>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9FD9C457-BC21-46CC-9FAF-FD9382253DF7}" type="slidenum">
              <a:rPr lang="he-IL" smtClean="0"/>
              <a:t>‹#›</a:t>
            </a:fld>
            <a:endParaRPr lang="he-IL"/>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5176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1"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r" defTabSz="914400" rtl="1"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r" defTabSz="914400" rtl="1"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r" defTabSz="914400" rtl="1"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r" defTabSz="914400" rtl="1"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r" defTabSz="914400" rtl="1"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r" defTabSz="914400" rtl="1"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r" defTabSz="914400" rtl="1"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r" defTabSz="914400" rtl="1"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r" defTabSz="914400" rtl="1"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74">
            <a:extLst>
              <a:ext uri="{FF2B5EF4-FFF2-40B4-BE49-F238E27FC236}">
                <a16:creationId xmlns:a16="http://schemas.microsoft.com/office/drawing/2014/main" id="{B56EF530-75FC-4976-A39D-87A5DFE98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2" name="Freeform 13">
            <a:extLst>
              <a:ext uri="{FF2B5EF4-FFF2-40B4-BE49-F238E27FC236}">
                <a16:creationId xmlns:a16="http://schemas.microsoft.com/office/drawing/2014/main" id="{368ECFAF-FF94-4771-B4BD-B28D909D4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useBgFill="1">
        <p:nvSpPr>
          <p:cNvPr id="1032" name="Rectangle 74">
            <a:extLst>
              <a:ext uri="{FF2B5EF4-FFF2-40B4-BE49-F238E27FC236}">
                <a16:creationId xmlns:a16="http://schemas.microsoft.com/office/drawing/2014/main" id="{8E52EA45-4231-40F0-A5F9-509764441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Freeform 22">
            <a:extLst>
              <a:ext uri="{FF2B5EF4-FFF2-40B4-BE49-F238E27FC236}">
                <a16:creationId xmlns:a16="http://schemas.microsoft.com/office/drawing/2014/main" id="{E26580E3-C3E7-4C81-9BC7-D725DBB74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75" name="Rectangle 74">
            <a:extLst>
              <a:ext uri="{FF2B5EF4-FFF2-40B4-BE49-F238E27FC236}">
                <a16:creationId xmlns:a16="http://schemas.microsoft.com/office/drawing/2014/main" id="{D4A29828-0E9F-418B-A95D-A7D6ABF1C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כותרת משנה 2">
            <a:extLst>
              <a:ext uri="{FF2B5EF4-FFF2-40B4-BE49-F238E27FC236}">
                <a16:creationId xmlns:a16="http://schemas.microsoft.com/office/drawing/2014/main" id="{1F29FA4C-3E6B-4227-AD78-0694D75B3381}"/>
              </a:ext>
            </a:extLst>
          </p:cNvPr>
          <p:cNvSpPr>
            <a:spLocks noGrp="1"/>
          </p:cNvSpPr>
          <p:nvPr>
            <p:ph type="subTitle" idx="1"/>
          </p:nvPr>
        </p:nvSpPr>
        <p:spPr>
          <a:xfrm>
            <a:off x="3085685" y="4450897"/>
            <a:ext cx="6020627" cy="1502228"/>
          </a:xfrm>
        </p:spPr>
        <p:txBody>
          <a:bodyPr anchor="ctr">
            <a:normAutofit/>
          </a:bodyPr>
          <a:lstStyle/>
          <a:p>
            <a:pPr rtl="0">
              <a:lnSpc>
                <a:spcPct val="90000"/>
              </a:lnSpc>
            </a:pPr>
            <a:r>
              <a:rPr lang="en-US" sz="1600" dirty="0">
                <a:solidFill>
                  <a:schemeClr val="bg2"/>
                </a:solidFill>
              </a:rPr>
              <a:t>Ophir Almagor and </a:t>
            </a:r>
            <a:r>
              <a:rPr lang="en-US" sz="1600" dirty="0" err="1">
                <a:solidFill>
                  <a:schemeClr val="bg2"/>
                </a:solidFill>
              </a:rPr>
              <a:t>Sagi</a:t>
            </a:r>
            <a:r>
              <a:rPr lang="en-US" sz="1600" dirty="0">
                <a:solidFill>
                  <a:schemeClr val="bg2"/>
                </a:solidFill>
              </a:rPr>
              <a:t> Furman</a:t>
            </a:r>
          </a:p>
          <a:p>
            <a:pPr rtl="0">
              <a:lnSpc>
                <a:spcPct val="90000"/>
              </a:lnSpc>
            </a:pPr>
            <a:endParaRPr lang="en-US" sz="1600" dirty="0">
              <a:solidFill>
                <a:schemeClr val="bg2"/>
              </a:solidFill>
            </a:endParaRPr>
          </a:p>
          <a:p>
            <a:pPr rtl="0">
              <a:lnSpc>
                <a:spcPct val="90000"/>
              </a:lnSpc>
            </a:pPr>
            <a:r>
              <a:rPr lang="en-US" sz="1600" dirty="0">
                <a:solidFill>
                  <a:schemeClr val="bg2"/>
                </a:solidFill>
              </a:rPr>
              <a:t>Mentor: </a:t>
            </a:r>
            <a:r>
              <a:rPr lang="en-US" sz="1600" dirty="0" err="1">
                <a:solidFill>
                  <a:schemeClr val="bg2"/>
                </a:solidFill>
              </a:rPr>
              <a:t>Eti</a:t>
            </a:r>
            <a:r>
              <a:rPr lang="en-US" sz="1600" dirty="0">
                <a:solidFill>
                  <a:schemeClr val="bg2"/>
                </a:solidFill>
              </a:rPr>
              <a:t> Gordon</a:t>
            </a:r>
            <a:endParaRPr lang="he-IL" sz="1600" dirty="0">
              <a:solidFill>
                <a:schemeClr val="bg2"/>
              </a:solidFill>
            </a:endParaRPr>
          </a:p>
        </p:txBody>
      </p:sp>
      <p:sp>
        <p:nvSpPr>
          <p:cNvPr id="79" name="Rectangle 78">
            <a:extLst>
              <a:ext uri="{FF2B5EF4-FFF2-40B4-BE49-F238E27FC236}">
                <a16:creationId xmlns:a16="http://schemas.microsoft.com/office/drawing/2014/main" id="{E9851F7A-B016-4A91-85E3-61FE4869C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Freeform 6">
            <a:extLst>
              <a:ext uri="{FF2B5EF4-FFF2-40B4-BE49-F238E27FC236}">
                <a16:creationId xmlns:a16="http://schemas.microsoft.com/office/drawing/2014/main" id="{397636A1-434C-40B3-A908-6730DB23C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1030" name="Picture 6" descr="WFLAUKOByRv5WPF_8ewkc1agtE2m6eQIDIyrwDiFwY3Nuh5mtZDe3FjTiiO0RPznzk4rh4Hvxa6L5_5hcaitUKqCqbO3vhKx3rvzaH4iqG8Oe9kFLLKuWcOQtWmNumwHNptFnMqS">
            <a:extLst>
              <a:ext uri="{FF2B5EF4-FFF2-40B4-BE49-F238E27FC236}">
                <a16:creationId xmlns:a16="http://schemas.microsoft.com/office/drawing/2014/main" id="{CE95B6D4-EA0D-42F2-B4A1-A0DF6AB0BA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30154" y="710632"/>
            <a:ext cx="7166574" cy="5613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יחידת השיווק - סמלי האוניברסיטה - קבצים גרפיים">
            <a:extLst>
              <a:ext uri="{FF2B5EF4-FFF2-40B4-BE49-F238E27FC236}">
                <a16:creationId xmlns:a16="http://schemas.microsoft.com/office/drawing/2014/main" id="{00A5F129-E807-446F-9C5B-8AC6CAED2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4706" y="125378"/>
            <a:ext cx="1899315" cy="11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247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47000">
              <a:schemeClr val="accent1">
                <a:lumMod val="5000"/>
                <a:lumOff val="95000"/>
              </a:schemeClr>
            </a:gs>
            <a:gs pos="22000">
              <a:schemeClr val="accent1">
                <a:lumMod val="45000"/>
                <a:lumOff val="55000"/>
              </a:schemeClr>
            </a:gs>
            <a:gs pos="31000">
              <a:schemeClr val="accent1">
                <a:lumMod val="45000"/>
                <a:lumOff val="55000"/>
              </a:schemeClr>
            </a:gs>
            <a:gs pos="54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DDAAF38-66CA-4912-9C6A-B265D616623C}"/>
              </a:ext>
            </a:extLst>
          </p:cNvPr>
          <p:cNvSpPr>
            <a:spLocks noGrp="1"/>
          </p:cNvSpPr>
          <p:nvPr>
            <p:ph type="title"/>
          </p:nvPr>
        </p:nvSpPr>
        <p:spPr>
          <a:xfrm>
            <a:off x="1251679" y="645107"/>
            <a:ext cx="3384329" cy="5408284"/>
          </a:xfrm>
        </p:spPr>
        <p:txBody>
          <a:bodyPr anchor="ctr">
            <a:normAutofit/>
          </a:bodyPr>
          <a:lstStyle/>
          <a:p>
            <a:pPr rtl="0"/>
            <a:r>
              <a:rPr lang="en-US" sz="4000"/>
              <a:t>System</a:t>
            </a:r>
            <a:endParaRPr lang="he-IL" sz="4000"/>
          </a:p>
        </p:txBody>
      </p:sp>
      <p:graphicFrame>
        <p:nvGraphicFramePr>
          <p:cNvPr id="5" name="מציין מיקום תוכן 2">
            <a:extLst>
              <a:ext uri="{FF2B5EF4-FFF2-40B4-BE49-F238E27FC236}">
                <a16:creationId xmlns:a16="http://schemas.microsoft.com/office/drawing/2014/main" id="{71375D4C-CA97-4326-8A62-5DE4941D9F22}"/>
              </a:ext>
            </a:extLst>
          </p:cNvPr>
          <p:cNvGraphicFramePr>
            <a:graphicFrameLocks noGrp="1"/>
          </p:cNvGraphicFramePr>
          <p:nvPr>
            <p:ph idx="1"/>
            <p:extLst>
              <p:ext uri="{D42A27DB-BD31-4B8C-83A1-F6EECF244321}">
                <p14:modId xmlns:p14="http://schemas.microsoft.com/office/powerpoint/2010/main" val="2220031070"/>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6" descr="WFLAUKOByRv5WPF_8ewkc1agtE2m6eQIDIyrwDiFwY3Nuh5mtZDe3FjTiiO0RPznzk4rh4Hvxa6L5_5hcaitUKqCqbO3vhKx3rvzaH4iqG8Oe9kFLLKuWcOQtWmNumwHNptFnMqS">
            <a:extLst>
              <a:ext uri="{FF2B5EF4-FFF2-40B4-BE49-F238E27FC236}">
                <a16:creationId xmlns:a16="http://schemas.microsoft.com/office/drawing/2014/main" id="{39B6DAAD-48B8-4A87-B988-C70153307BF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56939" y="5627226"/>
            <a:ext cx="2565573" cy="2009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יחידת השיווק - סמלי האוניברסיטה - קבצים גרפיים">
            <a:extLst>
              <a:ext uri="{FF2B5EF4-FFF2-40B4-BE49-F238E27FC236}">
                <a16:creationId xmlns:a16="http://schemas.microsoft.com/office/drawing/2014/main" id="{650A03DF-53D7-44E8-BD9F-51DAECFA1C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0523" y="5872424"/>
            <a:ext cx="1232685" cy="75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05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3E16DA-A9EA-4F88-B864-7027257C910F}"/>
              </a:ext>
            </a:extLst>
          </p:cNvPr>
          <p:cNvSpPr>
            <a:spLocks noGrp="1"/>
          </p:cNvSpPr>
          <p:nvPr>
            <p:ph type="title"/>
          </p:nvPr>
        </p:nvSpPr>
        <p:spPr>
          <a:xfrm>
            <a:off x="5195727" y="382385"/>
            <a:ext cx="6335338" cy="1492132"/>
          </a:xfrm>
        </p:spPr>
        <p:txBody>
          <a:bodyPr>
            <a:normAutofit/>
          </a:bodyPr>
          <a:lstStyle/>
          <a:p>
            <a:r>
              <a:rPr lang="en-US" dirty="0"/>
              <a:t>The Interface</a:t>
            </a:r>
            <a:endParaRPr lang="he-IL" dirty="0"/>
          </a:p>
        </p:txBody>
      </p:sp>
      <p:pic>
        <p:nvPicPr>
          <p:cNvPr id="13" name="Picture 4" descr="Camera lens">
            <a:extLst>
              <a:ext uri="{FF2B5EF4-FFF2-40B4-BE49-F238E27FC236}">
                <a16:creationId xmlns:a16="http://schemas.microsoft.com/office/drawing/2014/main" id="{EA8EEB16-A750-4824-8BCB-B09C9A405AE8}"/>
              </a:ext>
            </a:extLst>
          </p:cNvPr>
          <p:cNvPicPr>
            <a:picLocks noChangeAspect="1"/>
          </p:cNvPicPr>
          <p:nvPr/>
        </p:nvPicPr>
        <p:blipFill rotWithShape="1">
          <a:blip r:embed="rId2"/>
          <a:srcRect l="17374" r="42486"/>
          <a:stretch/>
        </p:blipFill>
        <p:spPr>
          <a:xfrm>
            <a:off x="688434" y="-9525"/>
            <a:ext cx="4129822" cy="6867525"/>
          </a:xfrm>
          <a:prstGeom prst="rect">
            <a:avLst/>
          </a:prstGeom>
        </p:spPr>
      </p:pic>
      <p:sp>
        <p:nvSpPr>
          <p:cNvPr id="14" name="Freeform 6">
            <a:extLst>
              <a:ext uri="{FF2B5EF4-FFF2-40B4-BE49-F238E27FC236}">
                <a16:creationId xmlns:a16="http://schemas.microsoft.com/office/drawing/2014/main" id="{18E8C5BB-A90A-496B-A745-79A49F350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מציין מיקום תוכן 2">
            <a:extLst>
              <a:ext uri="{FF2B5EF4-FFF2-40B4-BE49-F238E27FC236}">
                <a16:creationId xmlns:a16="http://schemas.microsoft.com/office/drawing/2014/main" id="{025E5359-2160-4DDD-BE56-C23C01F6A5E7}"/>
              </a:ext>
            </a:extLst>
          </p:cNvPr>
          <p:cNvSpPr>
            <a:spLocks noGrp="1"/>
          </p:cNvSpPr>
          <p:nvPr>
            <p:ph idx="1"/>
          </p:nvPr>
        </p:nvSpPr>
        <p:spPr>
          <a:xfrm>
            <a:off x="5195727" y="2286001"/>
            <a:ext cx="6335338" cy="3593591"/>
          </a:xfrm>
        </p:spPr>
        <p:txBody>
          <a:bodyPr>
            <a:normAutofit/>
          </a:bodyPr>
          <a:lstStyle/>
          <a:p>
            <a:pPr lvl="1" algn="l" rtl="0"/>
            <a:r>
              <a:rPr lang="en-US" dirty="0"/>
              <a:t>Creating Motor Imagery interface for communication.</a:t>
            </a:r>
          </a:p>
          <a:p>
            <a:pPr marL="457200" lvl="1" indent="0" algn="l" rtl="0">
              <a:buNone/>
            </a:pPr>
            <a:endParaRPr lang="en-US" dirty="0"/>
          </a:p>
          <a:p>
            <a:pPr lvl="1" algn="l" rtl="0"/>
            <a:r>
              <a:rPr lang="en-US" dirty="0"/>
              <a:t>The Interface can be used by patients with closed eyes.</a:t>
            </a:r>
          </a:p>
          <a:p>
            <a:pPr lvl="1" algn="l" rtl="0"/>
            <a:endParaRPr lang="en-US" dirty="0"/>
          </a:p>
          <a:p>
            <a:pPr lvl="1" algn="l" rtl="0"/>
            <a:r>
              <a:rPr lang="en-US" dirty="0"/>
              <a:t>The suggested interface communication speed is slower than eye-tracker interfaces, but can be used at any patient, regardless of the condition.</a:t>
            </a:r>
          </a:p>
          <a:p>
            <a:pPr marL="457200" lvl="1" indent="0" algn="l" rtl="0">
              <a:buNone/>
            </a:pPr>
            <a:endParaRPr lang="he-IL" dirty="0"/>
          </a:p>
        </p:txBody>
      </p:sp>
      <p:sp>
        <p:nvSpPr>
          <p:cNvPr id="15" name="Rectangle 10">
            <a:extLst>
              <a:ext uri="{FF2B5EF4-FFF2-40B4-BE49-F238E27FC236}">
                <a16:creationId xmlns:a16="http://schemas.microsoft.com/office/drawing/2014/main" id="{BCD63B47-914A-418A-BA06-1B760F27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WFLAUKOByRv5WPF_8ewkc1agtE2m6eQIDIyrwDiFwY3Nuh5mtZDe3FjTiiO0RPznzk4rh4Hvxa6L5_5hcaitUKqCqbO3vhKx3rvzaH4iqG8Oe9kFLLKuWcOQtWmNumwHNptFnMqS">
            <a:extLst>
              <a:ext uri="{FF2B5EF4-FFF2-40B4-BE49-F238E27FC236}">
                <a16:creationId xmlns:a16="http://schemas.microsoft.com/office/drawing/2014/main" id="{DAA9DF1E-469B-4791-99B6-AE31F5E031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34256" y="5686541"/>
            <a:ext cx="2565573" cy="20097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יחידת השיווק - סמלי האוניברסיטה - קבצים גרפיים">
            <a:extLst>
              <a:ext uri="{FF2B5EF4-FFF2-40B4-BE49-F238E27FC236}">
                <a16:creationId xmlns:a16="http://schemas.microsoft.com/office/drawing/2014/main" id="{63BCA117-7129-4FF3-B808-66FC8FEEA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7840" y="5931739"/>
            <a:ext cx="1232685" cy="75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622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50DEB4-D657-4408-BBD6-D30AA1BCD426}"/>
              </a:ext>
            </a:extLst>
          </p:cNvPr>
          <p:cNvSpPr>
            <a:spLocks noGrp="1"/>
          </p:cNvSpPr>
          <p:nvPr>
            <p:ph type="title"/>
          </p:nvPr>
        </p:nvSpPr>
        <p:spPr/>
        <p:txBody>
          <a:bodyPr/>
          <a:lstStyle/>
          <a:p>
            <a:r>
              <a:rPr lang="en-US" dirty="0"/>
              <a:t>MI-based </a:t>
            </a:r>
            <a:r>
              <a:rPr lang="en-US" dirty="0" err="1"/>
              <a:t>bci</a:t>
            </a:r>
            <a:endParaRPr lang="he-IL" dirty="0"/>
          </a:p>
        </p:txBody>
      </p:sp>
      <p:pic>
        <p:nvPicPr>
          <p:cNvPr id="4" name="Picture 6" descr="WFLAUKOByRv5WPF_8ewkc1agtE2m6eQIDIyrwDiFwY3Nuh5mtZDe3FjTiiO0RPznzk4rh4Hvxa6L5_5hcaitUKqCqbO3vhKx3rvzaH4iqG8Oe9kFLLKuWcOQtWmNumwHNptFnMqS">
            <a:extLst>
              <a:ext uri="{FF2B5EF4-FFF2-40B4-BE49-F238E27FC236}">
                <a16:creationId xmlns:a16="http://schemas.microsoft.com/office/drawing/2014/main" id="{90C88B4C-9FE9-424C-811A-4D00D62057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4256" y="5686541"/>
            <a:ext cx="2565573" cy="20097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יחידת השיווק - סמלי האוניברסיטה - קבצים גרפיים">
            <a:extLst>
              <a:ext uri="{FF2B5EF4-FFF2-40B4-BE49-F238E27FC236}">
                <a16:creationId xmlns:a16="http://schemas.microsoft.com/office/drawing/2014/main" id="{C3C29FA4-8E5D-49C7-975D-7B653BC4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7840" y="5931739"/>
            <a:ext cx="1232685" cy="759678"/>
          </a:xfrm>
          <a:prstGeom prst="rect">
            <a:avLst/>
          </a:prstGeom>
          <a:noFill/>
          <a:extLst>
            <a:ext uri="{909E8E84-426E-40DD-AFC4-6F175D3DCCD1}">
              <a14:hiddenFill xmlns:a14="http://schemas.microsoft.com/office/drawing/2010/main">
                <a:solidFill>
                  <a:srgbClr val="FFFFFF"/>
                </a:solidFill>
              </a14:hiddenFill>
            </a:ext>
          </a:extLst>
        </p:spPr>
      </p:pic>
      <p:pic>
        <p:nvPicPr>
          <p:cNvPr id="7" name="תמונה 6">
            <a:extLst>
              <a:ext uri="{FF2B5EF4-FFF2-40B4-BE49-F238E27FC236}">
                <a16:creationId xmlns:a16="http://schemas.microsoft.com/office/drawing/2014/main" id="{AD7D3F5C-CDA4-42A2-A7F4-2FF41CE13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24354"/>
            <a:ext cx="5240991" cy="4809291"/>
          </a:xfrm>
          <a:prstGeom prst="rect">
            <a:avLst/>
          </a:prstGeom>
        </p:spPr>
      </p:pic>
      <p:sp>
        <p:nvSpPr>
          <p:cNvPr id="8" name="תיבת טקסט 7">
            <a:extLst>
              <a:ext uri="{FF2B5EF4-FFF2-40B4-BE49-F238E27FC236}">
                <a16:creationId xmlns:a16="http://schemas.microsoft.com/office/drawing/2014/main" id="{1B44CF5F-1C33-405C-8E8E-D8B76A508F51}"/>
              </a:ext>
            </a:extLst>
          </p:cNvPr>
          <p:cNvSpPr txBox="1"/>
          <p:nvPr/>
        </p:nvSpPr>
        <p:spPr>
          <a:xfrm>
            <a:off x="1792941" y="2551836"/>
            <a:ext cx="3953435" cy="1754326"/>
          </a:xfrm>
          <a:prstGeom prst="rect">
            <a:avLst/>
          </a:prstGeom>
          <a:noFill/>
        </p:spPr>
        <p:txBody>
          <a:bodyPr wrap="square" rtlCol="1">
            <a:spAutoFit/>
          </a:bodyPr>
          <a:lstStyle/>
          <a:p>
            <a:pPr marL="285750" indent="-285750">
              <a:buFont typeface="Arial" panose="020B0604020202020204" pitchFamily="34" charset="0"/>
              <a:buChar char="•"/>
            </a:pPr>
            <a:r>
              <a:rPr lang="en-US" dirty="0"/>
              <a:t>Signal acquisition – right or left hand movement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Signal processing – data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Various outputs - communication</a:t>
            </a:r>
            <a:endParaRPr lang="he-IL" dirty="0"/>
          </a:p>
        </p:txBody>
      </p:sp>
    </p:spTree>
    <p:extLst>
      <p:ext uri="{BB962C8B-B14F-4D97-AF65-F5344CB8AC3E}">
        <p14:creationId xmlns:p14="http://schemas.microsoft.com/office/powerpoint/2010/main" val="2162866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433DD3-86BA-43B6-BCDA-ADC0B20174BB}"/>
              </a:ext>
            </a:extLst>
          </p:cNvPr>
          <p:cNvSpPr>
            <a:spLocks noGrp="1"/>
          </p:cNvSpPr>
          <p:nvPr>
            <p:ph type="title"/>
          </p:nvPr>
        </p:nvSpPr>
        <p:spPr/>
        <p:txBody>
          <a:bodyPr/>
          <a:lstStyle/>
          <a:p>
            <a:r>
              <a:rPr lang="en-US" dirty="0"/>
              <a:t>Motor imagery </a:t>
            </a:r>
            <a:endParaRPr lang="he-IL" dirty="0"/>
          </a:p>
        </p:txBody>
      </p:sp>
      <p:sp>
        <p:nvSpPr>
          <p:cNvPr id="3" name="מציין מיקום תוכן 2">
            <a:extLst>
              <a:ext uri="{FF2B5EF4-FFF2-40B4-BE49-F238E27FC236}">
                <a16:creationId xmlns:a16="http://schemas.microsoft.com/office/drawing/2014/main" id="{0625F2C7-AD13-4D9B-99F0-3E780BE1983E}"/>
              </a:ext>
            </a:extLst>
          </p:cNvPr>
          <p:cNvSpPr>
            <a:spLocks noGrp="1"/>
          </p:cNvSpPr>
          <p:nvPr>
            <p:ph idx="1"/>
          </p:nvPr>
        </p:nvSpPr>
        <p:spPr>
          <a:xfrm>
            <a:off x="1251678" y="1487011"/>
            <a:ext cx="10178322" cy="3593591"/>
          </a:xfrm>
        </p:spPr>
        <p:txBody>
          <a:bodyPr/>
          <a:lstStyle/>
          <a:p>
            <a:pPr algn="l" rtl="0"/>
            <a:r>
              <a:rPr lang="en-US" dirty="0"/>
              <a:t>By imaging an intent for movement, for right \ left arm, or no movement at all.</a:t>
            </a:r>
          </a:p>
          <a:p>
            <a:pPr algn="l" rtl="0"/>
            <a:r>
              <a:rPr lang="en-US" dirty="0"/>
              <a:t>We can read the cortical motor areas brain activity, to predict the intent of the user. </a:t>
            </a:r>
          </a:p>
          <a:p>
            <a:pPr algn="l" rtl="0"/>
            <a:r>
              <a:rPr lang="en-US" dirty="0"/>
              <a:t>The interfaces requires training between the AI (Artificial Intelligence) model, and the user.</a:t>
            </a:r>
          </a:p>
          <a:p>
            <a:pPr algn="l" rtl="0"/>
            <a:endParaRPr lang="en-US" dirty="0"/>
          </a:p>
          <a:p>
            <a:pPr algn="l" rtl="0"/>
            <a:endParaRPr lang="en-US" dirty="0"/>
          </a:p>
          <a:p>
            <a:pPr algn="l" rtl="0"/>
            <a:endParaRPr lang="en-US" dirty="0"/>
          </a:p>
          <a:p>
            <a:pPr algn="l" rtl="0"/>
            <a:endParaRPr lang="he-IL" dirty="0"/>
          </a:p>
        </p:txBody>
      </p:sp>
      <p:pic>
        <p:nvPicPr>
          <p:cNvPr id="4" name="WhatsApp Video 2021-06-13 at 13.04.31">
            <a:hlinkClick r:id="" action="ppaction://media"/>
            <a:extLst>
              <a:ext uri="{FF2B5EF4-FFF2-40B4-BE49-F238E27FC236}">
                <a16:creationId xmlns:a16="http://schemas.microsoft.com/office/drawing/2014/main" id="{C1095078-0F7A-4AF0-98F1-D22A031056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1678" y="2802830"/>
            <a:ext cx="7136260" cy="3924940"/>
          </a:xfrm>
          <a:prstGeom prst="rect">
            <a:avLst/>
          </a:prstGeom>
        </p:spPr>
      </p:pic>
      <p:pic>
        <p:nvPicPr>
          <p:cNvPr id="5" name="Picture 6" descr="WFLAUKOByRv5WPF_8ewkc1agtE2m6eQIDIyrwDiFwY3Nuh5mtZDe3FjTiiO0RPznzk4rh4Hvxa6L5_5hcaitUKqCqbO3vhKx3rvzaH4iqG8Oe9kFLLKuWcOQtWmNumwHNptFnMqS">
            <a:extLst>
              <a:ext uri="{FF2B5EF4-FFF2-40B4-BE49-F238E27FC236}">
                <a16:creationId xmlns:a16="http://schemas.microsoft.com/office/drawing/2014/main" id="{4424A309-878F-4198-82BC-5C1E5E8B315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759308" y="-2630"/>
            <a:ext cx="2565573" cy="2009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יחידת השיווק - סמלי האוניברסיטה - קבצים גרפיים">
            <a:extLst>
              <a:ext uri="{FF2B5EF4-FFF2-40B4-BE49-F238E27FC236}">
                <a16:creationId xmlns:a16="http://schemas.microsoft.com/office/drawing/2014/main" id="{B2DE7100-779B-41C3-8365-7F71E5ADA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2892" y="242568"/>
            <a:ext cx="1232685" cy="75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32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5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B1A88F5-B50B-4E8F-9295-50055757C325}"/>
              </a:ext>
            </a:extLst>
          </p:cNvPr>
          <p:cNvSpPr>
            <a:spLocks noGrp="1"/>
          </p:cNvSpPr>
          <p:nvPr>
            <p:ph type="title"/>
          </p:nvPr>
        </p:nvSpPr>
        <p:spPr/>
        <p:txBody>
          <a:bodyPr/>
          <a:lstStyle/>
          <a:p>
            <a:r>
              <a:rPr lang="en-US" dirty="0"/>
              <a:t>Data analysis</a:t>
            </a:r>
            <a:endParaRPr lang="he-IL" dirty="0"/>
          </a:p>
        </p:txBody>
      </p:sp>
      <p:sp>
        <p:nvSpPr>
          <p:cNvPr id="3" name="מציין מיקום תוכן 2">
            <a:extLst>
              <a:ext uri="{FF2B5EF4-FFF2-40B4-BE49-F238E27FC236}">
                <a16:creationId xmlns:a16="http://schemas.microsoft.com/office/drawing/2014/main" id="{13A8116B-A3D8-4393-849F-FEF650834259}"/>
              </a:ext>
            </a:extLst>
          </p:cNvPr>
          <p:cNvSpPr>
            <a:spLocks noGrp="1"/>
          </p:cNvSpPr>
          <p:nvPr>
            <p:ph idx="1"/>
          </p:nvPr>
        </p:nvSpPr>
        <p:spPr>
          <a:xfrm>
            <a:off x="1251678" y="1874517"/>
            <a:ext cx="10178322" cy="4189614"/>
          </a:xfrm>
        </p:spPr>
        <p:txBody>
          <a:bodyPr>
            <a:normAutofit/>
          </a:bodyPr>
          <a:lstStyle/>
          <a:p>
            <a:pPr algn="l" rtl="0"/>
            <a:r>
              <a:rPr lang="en-US" dirty="0"/>
              <a:t>After each training session, the data is collected and processed. This includes cleaning the data from noise and manipulating the data for better difference between the different brain states.</a:t>
            </a:r>
          </a:p>
          <a:p>
            <a:pPr algn="l" rtl="0"/>
            <a:endParaRPr lang="en-US" dirty="0"/>
          </a:p>
          <a:p>
            <a:pPr algn="l" rtl="0"/>
            <a:r>
              <a:rPr lang="en-US" dirty="0"/>
              <a:t>With the processed data, an AI model is created, and the program will show the score for the model. The higher the score, the better the model will succeed in further predictions.</a:t>
            </a:r>
          </a:p>
          <a:p>
            <a:pPr algn="l" rtl="0"/>
            <a:endParaRPr lang="en-US" dirty="0"/>
          </a:p>
          <a:p>
            <a:pPr marL="0" indent="0" algn="l" rtl="0">
              <a:buNone/>
            </a:pPr>
            <a:endParaRPr lang="he-IL" dirty="0"/>
          </a:p>
        </p:txBody>
      </p:sp>
      <p:pic>
        <p:nvPicPr>
          <p:cNvPr id="4" name="Picture 6" descr="WFLAUKOByRv5WPF_8ewkc1agtE2m6eQIDIyrwDiFwY3Nuh5mtZDe3FjTiiO0RPznzk4rh4Hvxa6L5_5hcaitUKqCqbO3vhKx3rvzaH4iqG8Oe9kFLLKuWcOQtWmNumwHNptFnMqS">
            <a:extLst>
              <a:ext uri="{FF2B5EF4-FFF2-40B4-BE49-F238E27FC236}">
                <a16:creationId xmlns:a16="http://schemas.microsoft.com/office/drawing/2014/main" id="{5F411D36-621E-4E52-A85A-24498698EE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46574" y="123575"/>
            <a:ext cx="2565573" cy="20097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יחידת השיווק - סמלי האוניברסיטה - קבצים גרפיים">
            <a:extLst>
              <a:ext uri="{FF2B5EF4-FFF2-40B4-BE49-F238E27FC236}">
                <a16:creationId xmlns:a16="http://schemas.microsoft.com/office/drawing/2014/main" id="{1BFBA0A8-C8DE-4453-8497-25919B5FA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0158" y="368773"/>
            <a:ext cx="1232685" cy="75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705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DA849B94-9FDF-40B7-A99B-0DA09F394050}"/>
              </a:ext>
            </a:extLst>
          </p:cNvPr>
          <p:cNvSpPr>
            <a:spLocks noGrp="1"/>
          </p:cNvSpPr>
          <p:nvPr>
            <p:ph type="title"/>
          </p:nvPr>
        </p:nvSpPr>
        <p:spPr>
          <a:xfrm>
            <a:off x="1251678" y="382385"/>
            <a:ext cx="10178322" cy="979055"/>
          </a:xfrm>
        </p:spPr>
        <p:txBody>
          <a:bodyPr/>
          <a:lstStyle/>
          <a:p>
            <a:r>
              <a:rPr lang="en-US" dirty="0"/>
              <a:t>Communication</a:t>
            </a:r>
            <a:endParaRPr lang="he-IL" dirty="0"/>
          </a:p>
        </p:txBody>
      </p:sp>
      <p:sp>
        <p:nvSpPr>
          <p:cNvPr id="16" name="מציין מיקום תוכן 2">
            <a:extLst>
              <a:ext uri="{FF2B5EF4-FFF2-40B4-BE49-F238E27FC236}">
                <a16:creationId xmlns:a16="http://schemas.microsoft.com/office/drawing/2014/main" id="{42F3C508-D092-4DBC-AE48-E087A96DFF4F}"/>
              </a:ext>
            </a:extLst>
          </p:cNvPr>
          <p:cNvSpPr>
            <a:spLocks noGrp="1"/>
          </p:cNvSpPr>
          <p:nvPr>
            <p:ph idx="1"/>
          </p:nvPr>
        </p:nvSpPr>
        <p:spPr>
          <a:xfrm>
            <a:off x="1251678" y="1334193"/>
            <a:ext cx="10178322" cy="4189614"/>
          </a:xfrm>
        </p:spPr>
        <p:txBody>
          <a:bodyPr>
            <a:normAutofit/>
          </a:bodyPr>
          <a:lstStyle/>
          <a:p>
            <a:pPr algn="l" rtl="0"/>
            <a:r>
              <a:rPr lang="en-US" dirty="0"/>
              <a:t>After a high accuracy model has been achieved, communication interface can be used.</a:t>
            </a:r>
          </a:p>
          <a:p>
            <a:pPr algn="l" rtl="0"/>
            <a:r>
              <a:rPr lang="en-US" dirty="0"/>
              <a:t>The interface is a keyboard, that with imagining left or right arm movement will be used to choose the letter on the keyboard.</a:t>
            </a:r>
          </a:p>
          <a:p>
            <a:pPr algn="l" rtl="0"/>
            <a:endParaRPr lang="en-US" dirty="0"/>
          </a:p>
          <a:p>
            <a:pPr marL="0" indent="0" algn="l" rtl="0">
              <a:buNone/>
            </a:pPr>
            <a:endParaRPr lang="he-IL" dirty="0"/>
          </a:p>
        </p:txBody>
      </p:sp>
      <p:pic>
        <p:nvPicPr>
          <p:cNvPr id="8" name="תמונה 7">
            <a:extLst>
              <a:ext uri="{FF2B5EF4-FFF2-40B4-BE49-F238E27FC236}">
                <a16:creationId xmlns:a16="http://schemas.microsoft.com/office/drawing/2014/main" id="{708ACE1B-1296-45DD-A98A-7589F9C77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223" y="3112455"/>
            <a:ext cx="4986292" cy="2804789"/>
          </a:xfrm>
          <a:prstGeom prst="rect">
            <a:avLst/>
          </a:prstGeom>
        </p:spPr>
      </p:pic>
      <p:sp>
        <p:nvSpPr>
          <p:cNvPr id="11" name="מלבן 10">
            <a:extLst>
              <a:ext uri="{FF2B5EF4-FFF2-40B4-BE49-F238E27FC236}">
                <a16:creationId xmlns:a16="http://schemas.microsoft.com/office/drawing/2014/main" id="{BE997263-5C5A-4DE6-B45A-FE87FBF4AEAA}"/>
              </a:ext>
            </a:extLst>
          </p:cNvPr>
          <p:cNvSpPr/>
          <p:nvPr/>
        </p:nvSpPr>
        <p:spPr>
          <a:xfrm>
            <a:off x="2754757" y="3228975"/>
            <a:ext cx="1626744" cy="76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8" name="WhatsApp Video 2021-06-13 at 13.32.03">
            <a:hlinkClick r:id="" action="ppaction://media"/>
            <a:extLst>
              <a:ext uri="{FF2B5EF4-FFF2-40B4-BE49-F238E27FC236}">
                <a16:creationId xmlns:a16="http://schemas.microsoft.com/office/drawing/2014/main" id="{A04046BE-B749-4C79-8820-D11F56009D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2900586"/>
            <a:ext cx="5727287" cy="3150008"/>
          </a:xfrm>
          <a:prstGeom prst="rect">
            <a:avLst/>
          </a:prstGeom>
        </p:spPr>
      </p:pic>
      <p:pic>
        <p:nvPicPr>
          <p:cNvPr id="19" name="Picture 6" descr="WFLAUKOByRv5WPF_8ewkc1agtE2m6eQIDIyrwDiFwY3Nuh5mtZDe3FjTiiO0RPznzk4rh4Hvxa6L5_5hcaitUKqCqbO3vhKx3rvzaH4iqG8Oe9kFLLKuWcOQtWmNumwHNptFnMqS">
            <a:extLst>
              <a:ext uri="{FF2B5EF4-FFF2-40B4-BE49-F238E27FC236}">
                <a16:creationId xmlns:a16="http://schemas.microsoft.com/office/drawing/2014/main" id="{70AEBA93-CD04-47F0-A1B1-6D2F0A02AFB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34048" y="0"/>
            <a:ext cx="2565573" cy="20097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יחידת השיווק - סמלי האוניברסיטה - קבצים גרפיים">
            <a:extLst>
              <a:ext uri="{FF2B5EF4-FFF2-40B4-BE49-F238E27FC236}">
                <a16:creationId xmlns:a16="http://schemas.microsoft.com/office/drawing/2014/main" id="{EFEF71E2-A1BA-4674-8E10-438A0BF802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7632" y="245198"/>
            <a:ext cx="1232685" cy="75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62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0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5569A3-48DF-4584-9C22-67399703D13C}"/>
              </a:ext>
            </a:extLst>
          </p:cNvPr>
          <p:cNvSpPr>
            <a:spLocks noGrp="1"/>
          </p:cNvSpPr>
          <p:nvPr>
            <p:ph type="title"/>
          </p:nvPr>
        </p:nvSpPr>
        <p:spPr>
          <a:xfrm>
            <a:off x="1251678" y="382385"/>
            <a:ext cx="10178322" cy="836815"/>
          </a:xfrm>
        </p:spPr>
        <p:txBody>
          <a:bodyPr/>
          <a:lstStyle/>
          <a:p>
            <a:r>
              <a:rPr lang="en-US" dirty="0"/>
              <a:t>Current system </a:t>
            </a:r>
            <a:endParaRPr lang="he-IL" dirty="0"/>
          </a:p>
        </p:txBody>
      </p:sp>
      <p:sp>
        <p:nvSpPr>
          <p:cNvPr id="6" name="מציין מיקום תוכן 2">
            <a:extLst>
              <a:ext uri="{FF2B5EF4-FFF2-40B4-BE49-F238E27FC236}">
                <a16:creationId xmlns:a16="http://schemas.microsoft.com/office/drawing/2014/main" id="{4E9F808A-1129-4F53-ABB2-525968DDE239}"/>
              </a:ext>
            </a:extLst>
          </p:cNvPr>
          <p:cNvSpPr>
            <a:spLocks noGrp="1"/>
          </p:cNvSpPr>
          <p:nvPr>
            <p:ph idx="1"/>
          </p:nvPr>
        </p:nvSpPr>
        <p:spPr>
          <a:xfrm>
            <a:off x="1251678" y="1874517"/>
            <a:ext cx="10178322" cy="4189614"/>
          </a:xfrm>
        </p:spPr>
        <p:txBody>
          <a:bodyPr>
            <a:normAutofit/>
          </a:bodyPr>
          <a:lstStyle/>
          <a:p>
            <a:pPr algn="l" rtl="0"/>
            <a:r>
              <a:rPr lang="en-US" dirty="0"/>
              <a:t>The best model achieved with the mentor at the moment is around 60%. </a:t>
            </a:r>
          </a:p>
          <a:p>
            <a:pPr algn="l" rtl="0"/>
            <a:endParaRPr lang="en-US" dirty="0"/>
          </a:p>
          <a:p>
            <a:pPr algn="l" rtl="0"/>
            <a:r>
              <a:rPr lang="en-US" dirty="0"/>
              <a:t>Such accuracy is not enough for a reliable communication system.</a:t>
            </a:r>
          </a:p>
          <a:p>
            <a:pPr algn="l" rtl="0"/>
            <a:endParaRPr lang="en-US" dirty="0"/>
          </a:p>
          <a:p>
            <a:pPr algn="l" rtl="0"/>
            <a:r>
              <a:rPr lang="en-US" dirty="0"/>
              <a:t>More data analysis is needed in order to enhance the AI performance.</a:t>
            </a:r>
          </a:p>
          <a:p>
            <a:pPr algn="l" rtl="0"/>
            <a:endParaRPr lang="en-US" dirty="0"/>
          </a:p>
          <a:p>
            <a:pPr marL="0" indent="0" algn="l" rtl="0">
              <a:buNone/>
            </a:pPr>
            <a:endParaRPr lang="en-US" dirty="0"/>
          </a:p>
          <a:p>
            <a:pPr algn="l" rtl="0"/>
            <a:endParaRPr lang="en-US" dirty="0"/>
          </a:p>
          <a:p>
            <a:pPr marL="0" indent="0" algn="l" rtl="0">
              <a:buNone/>
            </a:pPr>
            <a:endParaRPr lang="he-IL" dirty="0"/>
          </a:p>
        </p:txBody>
      </p:sp>
      <p:pic>
        <p:nvPicPr>
          <p:cNvPr id="7" name="Picture 6" descr="WFLAUKOByRv5WPF_8ewkc1agtE2m6eQIDIyrwDiFwY3Nuh5mtZDe3FjTiiO0RPznzk4rh4Hvxa6L5_5hcaitUKqCqbO3vhKx3rvzaH4iqG8Oe9kFLLKuWcOQtWmNumwHNptFnMqS">
            <a:extLst>
              <a:ext uri="{FF2B5EF4-FFF2-40B4-BE49-F238E27FC236}">
                <a16:creationId xmlns:a16="http://schemas.microsoft.com/office/drawing/2014/main" id="{CD1D60CD-2E77-482A-AEB2-3CC5CB401B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34048" y="24711"/>
            <a:ext cx="2565573" cy="20097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יחידת השיווק - סמלי האוניברסיטה - קבצים גרפיים">
            <a:extLst>
              <a:ext uri="{FF2B5EF4-FFF2-40B4-BE49-F238E27FC236}">
                <a16:creationId xmlns:a16="http://schemas.microsoft.com/office/drawing/2014/main" id="{C310ACA2-9B35-4B65-8153-421C91524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632" y="269909"/>
            <a:ext cx="1232685" cy="75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400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Freeform 6">
            <a:extLst>
              <a:ext uri="{FF2B5EF4-FFF2-40B4-BE49-F238E27FC236}">
                <a16:creationId xmlns:a16="http://schemas.microsoft.com/office/drawing/2014/main" id="{126ADEF2-2BA7-419F-A580-9C6541A73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53" name="Rectangle 72">
            <a:extLst>
              <a:ext uri="{FF2B5EF4-FFF2-40B4-BE49-F238E27FC236}">
                <a16:creationId xmlns:a16="http://schemas.microsoft.com/office/drawing/2014/main" id="{2B146248-6675-4D3A-B34A-7363E28C9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4" name="Rectangle 74">
            <a:extLst>
              <a:ext uri="{FF2B5EF4-FFF2-40B4-BE49-F238E27FC236}">
                <a16:creationId xmlns:a16="http://schemas.microsoft.com/office/drawing/2014/main" id="{60439A44-261B-46C0-8CF0-C1EA0DA9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39060" y="0"/>
            <a:ext cx="75529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9AC9014-C215-4268-B86E-3A105D8624EB}"/>
              </a:ext>
            </a:extLst>
          </p:cNvPr>
          <p:cNvSpPr>
            <a:spLocks noGrp="1"/>
          </p:cNvSpPr>
          <p:nvPr>
            <p:ph type="title"/>
          </p:nvPr>
        </p:nvSpPr>
        <p:spPr>
          <a:xfrm>
            <a:off x="5671909" y="1245983"/>
            <a:ext cx="5875694" cy="4369951"/>
          </a:xfrm>
        </p:spPr>
        <p:txBody>
          <a:bodyPr vert="horz" lIns="91440" tIns="45720" rIns="91440" bIns="45720" rtlCol="0" anchor="ctr">
            <a:normAutofit/>
          </a:bodyPr>
          <a:lstStyle/>
          <a:p>
            <a:pPr rtl="0"/>
            <a:r>
              <a:rPr lang="en-US" sz="4000" spc="800"/>
              <a:t>Thank you for the opportunity to learn and develop with you</a:t>
            </a:r>
            <a:br>
              <a:rPr lang="en-US" sz="4000" spc="800"/>
            </a:br>
            <a:endParaRPr lang="en-US" sz="4000" spc="800"/>
          </a:p>
        </p:txBody>
      </p:sp>
      <p:sp>
        <p:nvSpPr>
          <p:cNvPr id="2055" name="Freeform 14">
            <a:extLst>
              <a:ext uri="{FF2B5EF4-FFF2-40B4-BE49-F238E27FC236}">
                <a16:creationId xmlns:a16="http://schemas.microsoft.com/office/drawing/2014/main" id="{C53C9684-61A3-4C3D-AA67-27CD34200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1"/>
          </a:solidFill>
          <a:ln w="0">
            <a:noFill/>
            <a:prstDash val="solid"/>
            <a:round/>
            <a:headEnd/>
            <a:tailEnd/>
          </a:ln>
        </p:spPr>
      </p:sp>
      <p:pic>
        <p:nvPicPr>
          <p:cNvPr id="2050" name="Picture 2" descr="WFLAUKOByRv5WPF_8ewkc1agtE2m6eQIDIyrwDiFwY3Nuh5mtZDe3FjTiiO0RPznzk4rh4Hvxa6L5_5hcaitUKqCqbO3vhKx3rvzaH4iqG8Oe9kFLLKuWcOQtWmNumwHNptFnMqS">
            <a:extLst>
              <a:ext uri="{FF2B5EF4-FFF2-40B4-BE49-F238E27FC236}">
                <a16:creationId xmlns:a16="http://schemas.microsoft.com/office/drawing/2014/main" id="{1E7904B1-5282-4B5B-8277-E02F222D47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44" y="1843846"/>
            <a:ext cx="5083943" cy="401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732179"/>
      </p:ext>
    </p:extLst>
  </p:cSld>
  <p:clrMapOvr>
    <a:masterClrMapping/>
  </p:clrMapOvr>
</p:sld>
</file>

<file path=ppt/theme/theme1.xml><?xml version="1.0" encoding="utf-8"?>
<a:theme xmlns:a="http://schemas.openxmlformats.org/drawingml/2006/main" name="תג">
  <a:themeElements>
    <a:clrScheme name="תג">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תג">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תג">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TM10001106[[fn=תג]]</Template>
  <TotalTime>127</TotalTime>
  <Words>312</Words>
  <Application>Microsoft Office PowerPoint</Application>
  <PresentationFormat>מסך רחב</PresentationFormat>
  <Paragraphs>42</Paragraphs>
  <Slides>9</Slides>
  <Notes>0</Notes>
  <HiddenSlides>0</HiddenSlides>
  <MMClips>2</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9</vt:i4>
      </vt:variant>
    </vt:vector>
  </HeadingPairs>
  <TitlesOfParts>
    <vt:vector size="14" baseType="lpstr">
      <vt:lpstr>Arial</vt:lpstr>
      <vt:lpstr>Calibri</vt:lpstr>
      <vt:lpstr>Gill Sans MT</vt:lpstr>
      <vt:lpstr>Impact</vt:lpstr>
      <vt:lpstr>תג</vt:lpstr>
      <vt:lpstr>מצגת של PowerPoint‏</vt:lpstr>
      <vt:lpstr>System</vt:lpstr>
      <vt:lpstr>The Interface</vt:lpstr>
      <vt:lpstr>MI-based bci</vt:lpstr>
      <vt:lpstr>Motor imagery </vt:lpstr>
      <vt:lpstr>Data analysis</vt:lpstr>
      <vt:lpstr>Communication</vt:lpstr>
      <vt:lpstr>Current system </vt:lpstr>
      <vt:lpstr>Thank you for the opportunity to learn and develop with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BCI4ALS</dc:title>
  <dc:creator>שגיא פורמן</dc:creator>
  <cp:lastModifiedBy>שגיא פורמן</cp:lastModifiedBy>
  <cp:revision>11</cp:revision>
  <dcterms:created xsi:type="dcterms:W3CDTF">2021-06-13T09:52:27Z</dcterms:created>
  <dcterms:modified xsi:type="dcterms:W3CDTF">2021-07-26T14:25:19Z</dcterms:modified>
</cp:coreProperties>
</file>